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9144000" cy="5143500" type="screen16x9"/>
  <p:notesSz cx="6858000" cy="9144000"/>
  <p:embeddedFontLst>
    <p:embeddedFont>
      <p:font typeface="Raleway"/>
      <p:regular r:id="rId6"/>
      <p:bold r:id="rId7"/>
      <p:italic r:id="rId8"/>
      <p:boldItalic r:id="rId9"/>
    </p:embeddedFont>
    <p:embeddedFont>
      <p:font typeface="Lato"/>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51" autoAdjust="0"/>
  </p:normalViewPr>
  <p:slideViewPr>
    <p:cSldViewPr snapToGrid="0">
      <p:cViewPr varScale="1">
        <p:scale>
          <a:sx n="109" d="100"/>
          <a:sy n="109" d="100"/>
        </p:scale>
        <p:origin x="159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b1d1f8b12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b1d1f8b1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in operations, we had a midnight shift take over part of the responsibility for the Ash cloud in the Anchorage VAAC AOR.  This was based upon agreements with Tokyo VAAC that have been pre-arranged by scenario.  Our midshift issued the first VAA from Anchorage at 1200Z 12 April 2023.  The next advisory was due by 18Z.</a:t>
            </a:r>
            <a:endParaRPr/>
          </a:p>
          <a:p>
            <a:pPr marL="0" lvl="0" indent="0" algn="l" rtl="0">
              <a:spcBef>
                <a:spcPts val="0"/>
              </a:spcBef>
              <a:spcAft>
                <a:spcPts val="0"/>
              </a:spcAft>
              <a:buNone/>
            </a:pPr>
            <a:endParaRPr/>
          </a:p>
          <a:p>
            <a:pPr marL="0" lvl="0" indent="0" algn="l" rtl="0">
              <a:spcBef>
                <a:spcPts val="0"/>
              </a:spcBef>
              <a:spcAft>
                <a:spcPts val="0"/>
              </a:spcAft>
              <a:buNone/>
            </a:pPr>
            <a:r>
              <a:rPr lang="en"/>
              <a:t>Several VIIRS passes occurred over the Bering at 1140, 1230, 1320 and 1410Z. Early passes captured the eastern most areas of the SO2 cloud over the Alaska Peninsula, and the passes captured progressively western areas until the main ash cloud was captured at 1410Z.</a:t>
            </a:r>
            <a:endParaRPr/>
          </a:p>
          <a:p>
            <a:pPr marL="0" lvl="0" indent="0" algn="l" rtl="0">
              <a:spcBef>
                <a:spcPts val="0"/>
              </a:spcBef>
              <a:spcAft>
                <a:spcPts val="0"/>
              </a:spcAft>
              <a:buNone/>
            </a:pPr>
            <a:endParaRPr/>
          </a:p>
          <a:p>
            <a:pPr marL="0" lvl="0" indent="0" algn="l" rtl="0">
              <a:spcBef>
                <a:spcPts val="0"/>
              </a:spcBef>
              <a:spcAft>
                <a:spcPts val="0"/>
              </a:spcAft>
              <a:buNone/>
            </a:pPr>
            <a:r>
              <a:rPr lang="en"/>
              <a:t>Using the GOES Ash RGB with both VIIRS SO2 and Ash Index products proved useful in the analysis and provided confidence in the RGB analysis of an SO2 filament extending eastward over the Bering.  This area was removed from the warning area before 18Z.  See next slide.</a:t>
            </a:r>
            <a:endParaRPr/>
          </a:p>
          <a:p>
            <a:pPr marL="0" lvl="0" indent="0" algn="l" rtl="0">
              <a:spcBef>
                <a:spcPts val="0"/>
              </a:spcBef>
              <a:spcAft>
                <a:spcPts val="0"/>
              </a:spcAft>
              <a:buNone/>
            </a:pPr>
            <a:endParaRPr/>
          </a:p>
          <a:p>
            <a:pPr marL="0" lvl="0" indent="0" algn="l" rtl="0">
              <a:spcBef>
                <a:spcPts val="0"/>
              </a:spcBef>
              <a:spcAft>
                <a:spcPts val="0"/>
              </a:spcAft>
              <a:buNone/>
            </a:pPr>
            <a:r>
              <a:rPr lang="en"/>
              <a:t>NOTES:  There is an hour latency between the VIIRS pass time and the arrival of the products, so the 1140Z VIIRS pass was not available for the 12Z product updates.  It would have been latent even for an analysis which took place well before 1140Z.  Worth pointing out when these products arrive in operations.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3b1d1f8b12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3b1d1f8b1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eastward extending filament was captured in the analysis and made part of the warning area upon handover from Tokyo VAAC.  Upon further analysis with several AM passes covering the Bering Sea after 12Z, it was able to be determined that this filament was largely or all SO2 cloud and that it could be removed from the warning area.  This is shown in the bottom OBS and T+6 HR update issued at 1747Z.</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Sheveluch Volcano Event</a:t>
            </a:r>
            <a:endParaRPr/>
          </a:p>
          <a:p>
            <a:pPr marL="0" lvl="0" indent="0" algn="l" rtl="0">
              <a:spcBef>
                <a:spcPts val="0"/>
              </a:spcBef>
              <a:spcAft>
                <a:spcPts val="0"/>
              </a:spcAft>
              <a:buNone/>
            </a:pPr>
            <a:r>
              <a:rPr lang="en" sz="3600" b="0"/>
              <a:t>10-17 April 2023</a:t>
            </a:r>
            <a:endParaRPr sz="3600" b="0"/>
          </a:p>
        </p:txBody>
      </p:sp>
      <p:sp>
        <p:nvSpPr>
          <p:cNvPr id="87" name="Google Shape;87;p13"/>
          <p:cNvSpPr txBox="1">
            <a:spLocks noGrp="1"/>
          </p:cNvSpPr>
          <p:nvPr>
            <p:ph type="subTitle" idx="1"/>
          </p:nvPr>
        </p:nvSpPr>
        <p:spPr>
          <a:xfrm>
            <a:off x="729625" y="3172900"/>
            <a:ext cx="7688100" cy="171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mini-case on Ash and SO2 analysis using GOES and JPSS imagery and products in the morning of 12 April 2023</a:t>
            </a:r>
            <a:endParaRPr/>
          </a:p>
          <a:p>
            <a:pPr marL="0" lvl="0" indent="0" algn="l" rtl="0">
              <a:spcBef>
                <a:spcPts val="0"/>
              </a:spcBef>
              <a:spcAft>
                <a:spcPts val="0"/>
              </a:spcAft>
              <a:buNone/>
            </a:pPr>
            <a:endParaRPr/>
          </a:p>
          <a:p>
            <a:pPr marL="0" lvl="0" indent="0" algn="l" rtl="0">
              <a:spcBef>
                <a:spcPts val="0"/>
              </a:spcBef>
              <a:spcAft>
                <a:spcPts val="0"/>
              </a:spcAft>
              <a:buNone/>
            </a:pPr>
            <a:r>
              <a:rPr lang="en" sz="1400"/>
              <a:t>Nate Eckstein</a:t>
            </a:r>
            <a:endParaRPr sz="1400"/>
          </a:p>
          <a:p>
            <a:pPr marL="0" lvl="0" indent="0" algn="l" rtl="0">
              <a:spcBef>
                <a:spcPts val="0"/>
              </a:spcBef>
              <a:spcAft>
                <a:spcPts val="0"/>
              </a:spcAft>
              <a:buNone/>
            </a:pPr>
            <a:r>
              <a:rPr lang="en" sz="1400"/>
              <a:t>Anchorage VAAC</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p14"/>
          <p:cNvGrpSpPr/>
          <p:nvPr/>
        </p:nvGrpSpPr>
        <p:grpSpPr>
          <a:xfrm>
            <a:off x="98200" y="644850"/>
            <a:ext cx="4808298" cy="3201594"/>
            <a:chOff x="98200" y="644850"/>
            <a:chExt cx="4808298" cy="3201594"/>
          </a:xfrm>
        </p:grpSpPr>
        <p:pic>
          <p:nvPicPr>
            <p:cNvPr id="93" name="Google Shape;93;p14"/>
            <p:cNvPicPr preferRelativeResize="0"/>
            <p:nvPr/>
          </p:nvPicPr>
          <p:blipFill>
            <a:blip r:embed="rId3">
              <a:alphaModFix/>
            </a:blip>
            <a:stretch>
              <a:fillRect/>
            </a:stretch>
          </p:blipFill>
          <p:spPr>
            <a:xfrm>
              <a:off x="98200" y="644850"/>
              <a:ext cx="4808298" cy="3201594"/>
            </a:xfrm>
            <a:prstGeom prst="rect">
              <a:avLst/>
            </a:prstGeom>
            <a:noFill/>
            <a:ln>
              <a:noFill/>
            </a:ln>
          </p:spPr>
        </p:pic>
        <p:sp>
          <p:nvSpPr>
            <p:cNvPr id="94" name="Google Shape;94;p14"/>
            <p:cNvSpPr txBox="1"/>
            <p:nvPr/>
          </p:nvSpPr>
          <p:spPr>
            <a:xfrm>
              <a:off x="2395125" y="716300"/>
              <a:ext cx="167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latin typeface="Lato"/>
                  <a:ea typeface="Lato"/>
                  <a:cs typeface="Lato"/>
                  <a:sym typeface="Lato"/>
                </a:rPr>
                <a:t>GOES-18 Ash RGB</a:t>
              </a:r>
              <a:endParaRPr b="1">
                <a:solidFill>
                  <a:srgbClr val="434343"/>
                </a:solidFill>
                <a:latin typeface="Lato"/>
                <a:ea typeface="Lato"/>
                <a:cs typeface="Lato"/>
                <a:sym typeface="Lato"/>
              </a:endParaRPr>
            </a:p>
          </p:txBody>
        </p:sp>
      </p:grpSp>
      <p:sp>
        <p:nvSpPr>
          <p:cNvPr id="95" name="Google Shape;95;p14"/>
          <p:cNvSpPr txBox="1">
            <a:spLocks noGrp="1"/>
          </p:cNvSpPr>
          <p:nvPr>
            <p:ph type="subTitle" idx="1"/>
          </p:nvPr>
        </p:nvSpPr>
        <p:spPr>
          <a:xfrm>
            <a:off x="98200" y="152400"/>
            <a:ext cx="3300900" cy="75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1410Z 12 April 2023</a:t>
            </a:r>
            <a:endParaRPr/>
          </a:p>
        </p:txBody>
      </p:sp>
      <p:sp>
        <p:nvSpPr>
          <p:cNvPr id="96" name="Google Shape;96;p14"/>
          <p:cNvSpPr/>
          <p:nvPr/>
        </p:nvSpPr>
        <p:spPr>
          <a:xfrm>
            <a:off x="1062517" y="1214070"/>
            <a:ext cx="1079500" cy="1689850"/>
          </a:xfrm>
          <a:custGeom>
            <a:avLst/>
            <a:gdLst/>
            <a:ahLst/>
            <a:cxnLst/>
            <a:rect l="l" t="t" r="r" b="b"/>
            <a:pathLst>
              <a:path w="43180" h="67594" extrusionOk="0">
                <a:moveTo>
                  <a:pt x="28233" y="1578"/>
                </a:moveTo>
                <a:cubicBezTo>
                  <a:pt x="21534" y="-96"/>
                  <a:pt x="11953" y="-1576"/>
                  <a:pt x="7640" y="3816"/>
                </a:cubicBezTo>
                <a:cubicBezTo>
                  <a:pt x="-440" y="13918"/>
                  <a:pt x="29" y="28934"/>
                  <a:pt x="29" y="41870"/>
                </a:cubicBezTo>
                <a:cubicBezTo>
                  <a:pt x="29" y="50795"/>
                  <a:pt x="773" y="64774"/>
                  <a:pt x="9431" y="66940"/>
                </a:cubicBezTo>
                <a:cubicBezTo>
                  <a:pt x="20118" y="69613"/>
                  <a:pt x="35335" y="63291"/>
                  <a:pt x="39426" y="53062"/>
                </a:cubicBezTo>
                <a:cubicBezTo>
                  <a:pt x="46044" y="36513"/>
                  <a:pt x="44630" y="8640"/>
                  <a:pt x="28681" y="683"/>
                </a:cubicBezTo>
              </a:path>
            </a:pathLst>
          </a:custGeom>
          <a:noFill/>
          <a:ln w="19050" cap="flat" cmpd="sng">
            <a:solidFill>
              <a:schemeClr val="accent3"/>
            </a:solidFill>
            <a:prstDash val="solid"/>
            <a:round/>
            <a:headEnd type="none" w="med" len="med"/>
            <a:tailEnd type="none" w="med" len="med"/>
          </a:ln>
        </p:spPr>
      </p:sp>
      <p:sp>
        <p:nvSpPr>
          <p:cNvPr id="97" name="Google Shape;97;p14"/>
          <p:cNvSpPr/>
          <p:nvPr/>
        </p:nvSpPr>
        <p:spPr>
          <a:xfrm>
            <a:off x="2006018" y="1417047"/>
            <a:ext cx="2739275" cy="1402900"/>
          </a:xfrm>
          <a:custGeom>
            <a:avLst/>
            <a:gdLst/>
            <a:ahLst/>
            <a:cxnLst/>
            <a:rect l="l" t="t" r="r" b="b"/>
            <a:pathLst>
              <a:path w="109571" h="56116" extrusionOk="0">
                <a:moveTo>
                  <a:pt x="14669" y="3308"/>
                </a:moveTo>
                <a:cubicBezTo>
                  <a:pt x="10925" y="813"/>
                  <a:pt x="3733" y="-1779"/>
                  <a:pt x="1238" y="1965"/>
                </a:cubicBezTo>
                <a:cubicBezTo>
                  <a:pt x="-846" y="5092"/>
                  <a:pt x="-76" y="10500"/>
                  <a:pt x="2581" y="13157"/>
                </a:cubicBezTo>
                <a:cubicBezTo>
                  <a:pt x="6919" y="17495"/>
                  <a:pt x="14090" y="17488"/>
                  <a:pt x="20041" y="18977"/>
                </a:cubicBezTo>
                <a:cubicBezTo>
                  <a:pt x="27737" y="20902"/>
                  <a:pt x="35176" y="23771"/>
                  <a:pt x="42873" y="25692"/>
                </a:cubicBezTo>
                <a:cubicBezTo>
                  <a:pt x="46281" y="26543"/>
                  <a:pt x="49693" y="23951"/>
                  <a:pt x="53170" y="23454"/>
                </a:cubicBezTo>
                <a:cubicBezTo>
                  <a:pt x="58169" y="22739"/>
                  <a:pt x="63925" y="24807"/>
                  <a:pt x="67496" y="28378"/>
                </a:cubicBezTo>
                <a:cubicBezTo>
                  <a:pt x="73617" y="34499"/>
                  <a:pt x="81611" y="38407"/>
                  <a:pt x="88537" y="43600"/>
                </a:cubicBezTo>
                <a:cubicBezTo>
                  <a:pt x="91931" y="46145"/>
                  <a:pt x="94593" y="49759"/>
                  <a:pt x="98386" y="51658"/>
                </a:cubicBezTo>
                <a:cubicBezTo>
                  <a:pt x="101385" y="53159"/>
                  <a:pt x="105774" y="57922"/>
                  <a:pt x="107787" y="55240"/>
                </a:cubicBezTo>
                <a:cubicBezTo>
                  <a:pt x="111936" y="49710"/>
                  <a:pt x="107753" y="39980"/>
                  <a:pt x="102863" y="35094"/>
                </a:cubicBezTo>
                <a:cubicBezTo>
                  <a:pt x="98850" y="31084"/>
                  <a:pt x="92180" y="30886"/>
                  <a:pt x="87641" y="27483"/>
                </a:cubicBezTo>
                <a:cubicBezTo>
                  <a:pt x="79641" y="21484"/>
                  <a:pt x="72858" y="13600"/>
                  <a:pt x="63914" y="9128"/>
                </a:cubicBezTo>
                <a:cubicBezTo>
                  <a:pt x="55096" y="4719"/>
                  <a:pt x="44226" y="7785"/>
                  <a:pt x="34367" y="7785"/>
                </a:cubicBezTo>
                <a:cubicBezTo>
                  <a:pt x="27546" y="7785"/>
                  <a:pt x="21042" y="4203"/>
                  <a:pt x="14221" y="4203"/>
                </a:cubicBezTo>
              </a:path>
            </a:pathLst>
          </a:custGeom>
          <a:noFill/>
          <a:ln w="19050" cap="flat" cmpd="sng">
            <a:solidFill>
              <a:schemeClr val="accent4"/>
            </a:solidFill>
            <a:prstDash val="solid"/>
            <a:round/>
            <a:headEnd type="none" w="med" len="med"/>
            <a:tailEnd type="none" w="med" len="med"/>
          </a:ln>
        </p:spPr>
      </p:sp>
      <p:grpSp>
        <p:nvGrpSpPr>
          <p:cNvPr id="98" name="Google Shape;98;p14"/>
          <p:cNvGrpSpPr/>
          <p:nvPr/>
        </p:nvGrpSpPr>
        <p:grpSpPr>
          <a:xfrm>
            <a:off x="4160925" y="644850"/>
            <a:ext cx="5005450" cy="3201591"/>
            <a:chOff x="4160925" y="644850"/>
            <a:chExt cx="5005450" cy="3201591"/>
          </a:xfrm>
        </p:grpSpPr>
        <p:pic>
          <p:nvPicPr>
            <p:cNvPr id="99" name="Google Shape;99;p14"/>
            <p:cNvPicPr preferRelativeResize="0"/>
            <p:nvPr/>
          </p:nvPicPr>
          <p:blipFill>
            <a:blip r:embed="rId4">
              <a:alphaModFix/>
            </a:blip>
            <a:stretch>
              <a:fillRect/>
            </a:stretch>
          </p:blipFill>
          <p:spPr>
            <a:xfrm>
              <a:off x="4160925" y="644850"/>
              <a:ext cx="4808298" cy="3201591"/>
            </a:xfrm>
            <a:prstGeom prst="rect">
              <a:avLst/>
            </a:prstGeom>
            <a:noFill/>
            <a:ln>
              <a:noFill/>
            </a:ln>
          </p:spPr>
        </p:pic>
        <p:sp>
          <p:nvSpPr>
            <p:cNvPr id="100" name="Google Shape;100;p14"/>
            <p:cNvSpPr txBox="1"/>
            <p:nvPr/>
          </p:nvSpPr>
          <p:spPr>
            <a:xfrm>
              <a:off x="6905575" y="783450"/>
              <a:ext cx="226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latin typeface="Lato"/>
                  <a:ea typeface="Lato"/>
                  <a:cs typeface="Lato"/>
                  <a:sym typeface="Lato"/>
                </a:rPr>
                <a:t>GOES-18 Ash RGB and</a:t>
              </a:r>
              <a:endParaRPr b="1">
                <a:solidFill>
                  <a:srgbClr val="434343"/>
                </a:solidFill>
                <a:latin typeface="Lato"/>
                <a:ea typeface="Lato"/>
                <a:cs typeface="Lato"/>
                <a:sym typeface="Lato"/>
              </a:endParaRPr>
            </a:p>
            <a:p>
              <a:pPr marL="0" lvl="0" indent="0" algn="l" rtl="0">
                <a:spcBef>
                  <a:spcPts val="0"/>
                </a:spcBef>
                <a:spcAft>
                  <a:spcPts val="0"/>
                </a:spcAft>
                <a:buNone/>
              </a:pPr>
              <a:r>
                <a:rPr lang="en" b="1">
                  <a:solidFill>
                    <a:srgbClr val="434343"/>
                  </a:solidFill>
                  <a:latin typeface="Lato"/>
                  <a:ea typeface="Lato"/>
                  <a:cs typeface="Lato"/>
                  <a:sym typeface="Lato"/>
                </a:rPr>
                <a:t>VIIRS SO</a:t>
              </a:r>
              <a:r>
                <a:rPr lang="en" b="1" baseline="-25000">
                  <a:solidFill>
                    <a:srgbClr val="434343"/>
                  </a:solidFill>
                  <a:latin typeface="Lato"/>
                  <a:ea typeface="Lato"/>
                  <a:cs typeface="Lato"/>
                  <a:sym typeface="Lato"/>
                </a:rPr>
                <a:t>2</a:t>
              </a:r>
              <a:r>
                <a:rPr lang="en" b="1">
                  <a:solidFill>
                    <a:srgbClr val="434343"/>
                  </a:solidFill>
                  <a:latin typeface="Lato"/>
                  <a:ea typeface="Lato"/>
                  <a:cs typeface="Lato"/>
                  <a:sym typeface="Lato"/>
                </a:rPr>
                <a:t> Index</a:t>
              </a:r>
              <a:endParaRPr b="1">
                <a:solidFill>
                  <a:srgbClr val="434343"/>
                </a:solidFill>
                <a:latin typeface="Lato"/>
                <a:ea typeface="Lato"/>
                <a:cs typeface="Lato"/>
                <a:sym typeface="Lato"/>
              </a:endParaRPr>
            </a:p>
          </p:txBody>
        </p:sp>
      </p:grpSp>
      <p:sp>
        <p:nvSpPr>
          <p:cNvPr id="101" name="Google Shape;101;p14"/>
          <p:cNvSpPr/>
          <p:nvPr/>
        </p:nvSpPr>
        <p:spPr>
          <a:xfrm>
            <a:off x="5922884" y="1445975"/>
            <a:ext cx="2649925" cy="1103525"/>
          </a:xfrm>
          <a:custGeom>
            <a:avLst/>
            <a:gdLst/>
            <a:ahLst/>
            <a:cxnLst/>
            <a:rect l="l" t="t" r="r" b="b"/>
            <a:pathLst>
              <a:path w="105997" h="44141" extrusionOk="0">
                <a:moveTo>
                  <a:pt x="1702" y="12000"/>
                </a:moveTo>
                <a:cubicBezTo>
                  <a:pt x="5664" y="15170"/>
                  <a:pt x="10211" y="17932"/>
                  <a:pt x="15133" y="19163"/>
                </a:cubicBezTo>
                <a:cubicBezTo>
                  <a:pt x="20507" y="20507"/>
                  <a:pt x="26554" y="18447"/>
                  <a:pt x="31697" y="20506"/>
                </a:cubicBezTo>
                <a:cubicBezTo>
                  <a:pt x="36034" y="22242"/>
                  <a:pt x="39651" y="25857"/>
                  <a:pt x="44232" y="26774"/>
                </a:cubicBezTo>
                <a:cubicBezTo>
                  <a:pt x="46788" y="27285"/>
                  <a:pt x="49315" y="25616"/>
                  <a:pt x="51843" y="24983"/>
                </a:cubicBezTo>
                <a:cubicBezTo>
                  <a:pt x="58372" y="23349"/>
                  <a:pt x="65460" y="24693"/>
                  <a:pt x="71989" y="26326"/>
                </a:cubicBezTo>
                <a:cubicBezTo>
                  <a:pt x="81473" y="28698"/>
                  <a:pt x="88316" y="37173"/>
                  <a:pt x="97059" y="41547"/>
                </a:cubicBezTo>
                <a:cubicBezTo>
                  <a:pt x="99626" y="42831"/>
                  <a:pt x="104870" y="45675"/>
                  <a:pt x="105565" y="42890"/>
                </a:cubicBezTo>
                <a:cubicBezTo>
                  <a:pt x="109679" y="26406"/>
                  <a:pt x="82205" y="15219"/>
                  <a:pt x="65721" y="11105"/>
                </a:cubicBezTo>
                <a:cubicBezTo>
                  <a:pt x="55577" y="8573"/>
                  <a:pt x="44436" y="12636"/>
                  <a:pt x="34383" y="9762"/>
                </a:cubicBezTo>
                <a:cubicBezTo>
                  <a:pt x="25762" y="7297"/>
                  <a:pt x="17563" y="3433"/>
                  <a:pt x="8865" y="1256"/>
                </a:cubicBezTo>
                <a:cubicBezTo>
                  <a:pt x="6544" y="675"/>
                  <a:pt x="3394" y="-884"/>
                  <a:pt x="1702" y="808"/>
                </a:cubicBezTo>
                <a:cubicBezTo>
                  <a:pt x="-1471" y="3981"/>
                  <a:pt x="594" y="10224"/>
                  <a:pt x="2597" y="14239"/>
                </a:cubicBezTo>
              </a:path>
            </a:pathLst>
          </a:custGeom>
          <a:noFill/>
          <a:ln w="19050" cap="flat" cmpd="sng">
            <a:solidFill>
              <a:schemeClr val="accent4"/>
            </a:solidFill>
            <a:prstDash val="solid"/>
            <a:round/>
            <a:headEnd type="none" w="med" len="med"/>
            <a:tailEnd type="none" w="med" len="med"/>
          </a:ln>
        </p:spPr>
      </p:sp>
      <p:sp>
        <p:nvSpPr>
          <p:cNvPr id="102" name="Google Shape;102;p14"/>
          <p:cNvSpPr/>
          <p:nvPr/>
        </p:nvSpPr>
        <p:spPr>
          <a:xfrm>
            <a:off x="3594368" y="2642217"/>
            <a:ext cx="834975" cy="1439575"/>
          </a:xfrm>
          <a:custGeom>
            <a:avLst/>
            <a:gdLst/>
            <a:ahLst/>
            <a:cxnLst/>
            <a:rect l="l" t="t" r="r" b="b"/>
            <a:pathLst>
              <a:path w="33399" h="57583" extrusionOk="0">
                <a:moveTo>
                  <a:pt x="28584" y="23692"/>
                </a:moveTo>
                <a:cubicBezTo>
                  <a:pt x="37080" y="30067"/>
                  <a:pt x="32236" y="46639"/>
                  <a:pt x="26346" y="55478"/>
                </a:cubicBezTo>
                <a:cubicBezTo>
                  <a:pt x="22335" y="61497"/>
                  <a:pt x="10539" y="53206"/>
                  <a:pt x="6200" y="47420"/>
                </a:cubicBezTo>
                <a:cubicBezTo>
                  <a:pt x="529" y="39857"/>
                  <a:pt x="1935" y="28988"/>
                  <a:pt x="380" y="19663"/>
                </a:cubicBezTo>
                <a:cubicBezTo>
                  <a:pt x="-622" y="13657"/>
                  <a:pt x="306" y="4927"/>
                  <a:pt x="5752" y="2203"/>
                </a:cubicBezTo>
                <a:cubicBezTo>
                  <a:pt x="13475" y="-1661"/>
                  <a:pt x="26089" y="-229"/>
                  <a:pt x="31270" y="6680"/>
                </a:cubicBezTo>
                <a:cubicBezTo>
                  <a:pt x="34945" y="11581"/>
                  <a:pt x="33115" y="19557"/>
                  <a:pt x="30375" y="25036"/>
                </a:cubicBezTo>
              </a:path>
            </a:pathLst>
          </a:custGeom>
          <a:noFill/>
          <a:ln w="19050" cap="flat" cmpd="sng">
            <a:solidFill>
              <a:schemeClr val="accent3"/>
            </a:solidFill>
            <a:prstDash val="solid"/>
            <a:round/>
            <a:headEnd type="none" w="med" len="med"/>
            <a:tailEnd type="none" w="med" len="med"/>
          </a:ln>
        </p:spPr>
      </p:sp>
      <p:grpSp>
        <p:nvGrpSpPr>
          <p:cNvPr id="103" name="Google Shape;103;p14"/>
          <p:cNvGrpSpPr/>
          <p:nvPr/>
        </p:nvGrpSpPr>
        <p:grpSpPr>
          <a:xfrm>
            <a:off x="2616700" y="1941905"/>
            <a:ext cx="4808298" cy="3201594"/>
            <a:chOff x="2616700" y="1941905"/>
            <a:chExt cx="4808298" cy="3201594"/>
          </a:xfrm>
        </p:grpSpPr>
        <p:pic>
          <p:nvPicPr>
            <p:cNvPr id="104" name="Google Shape;104;p14"/>
            <p:cNvPicPr preferRelativeResize="0"/>
            <p:nvPr/>
          </p:nvPicPr>
          <p:blipFill>
            <a:blip r:embed="rId5">
              <a:alphaModFix/>
            </a:blip>
            <a:stretch>
              <a:fillRect/>
            </a:stretch>
          </p:blipFill>
          <p:spPr>
            <a:xfrm>
              <a:off x="2616700" y="1941905"/>
              <a:ext cx="4808298" cy="3201594"/>
            </a:xfrm>
            <a:prstGeom prst="rect">
              <a:avLst/>
            </a:prstGeom>
            <a:noFill/>
            <a:ln>
              <a:noFill/>
            </a:ln>
          </p:spPr>
        </p:pic>
        <p:sp>
          <p:nvSpPr>
            <p:cNvPr id="105" name="Google Shape;105;p14"/>
            <p:cNvSpPr txBox="1"/>
            <p:nvPr/>
          </p:nvSpPr>
          <p:spPr>
            <a:xfrm>
              <a:off x="5074675" y="2026625"/>
              <a:ext cx="226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latin typeface="Lato"/>
                  <a:ea typeface="Lato"/>
                  <a:cs typeface="Lato"/>
                  <a:sym typeface="Lato"/>
                </a:rPr>
                <a:t>GOES-18 Ash RGB and</a:t>
              </a:r>
              <a:endParaRPr b="1">
                <a:solidFill>
                  <a:srgbClr val="434343"/>
                </a:solidFill>
                <a:latin typeface="Lato"/>
                <a:ea typeface="Lato"/>
                <a:cs typeface="Lato"/>
                <a:sym typeface="Lato"/>
              </a:endParaRPr>
            </a:p>
            <a:p>
              <a:pPr marL="0" lvl="0" indent="0" algn="l" rtl="0">
                <a:spcBef>
                  <a:spcPts val="0"/>
                </a:spcBef>
                <a:spcAft>
                  <a:spcPts val="0"/>
                </a:spcAft>
                <a:buNone/>
              </a:pPr>
              <a:r>
                <a:rPr lang="en" b="1">
                  <a:solidFill>
                    <a:srgbClr val="434343"/>
                  </a:solidFill>
                  <a:latin typeface="Lato"/>
                  <a:ea typeface="Lato"/>
                  <a:cs typeface="Lato"/>
                  <a:sym typeface="Lato"/>
                </a:rPr>
                <a:t>VIIRS Ash Index</a:t>
              </a:r>
              <a:endParaRPr b="1">
                <a:solidFill>
                  <a:srgbClr val="434343"/>
                </a:solidFill>
                <a:latin typeface="Lato"/>
                <a:ea typeface="Lato"/>
                <a:cs typeface="Lato"/>
                <a:sym typeface="Lato"/>
              </a:endParaRPr>
            </a:p>
          </p:txBody>
        </p:sp>
      </p:grpSp>
      <p:sp>
        <p:nvSpPr>
          <p:cNvPr id="106" name="Google Shape;106;p14"/>
          <p:cNvSpPr/>
          <p:nvPr/>
        </p:nvSpPr>
        <p:spPr>
          <a:xfrm>
            <a:off x="4351861" y="2731675"/>
            <a:ext cx="2849300" cy="1361875"/>
          </a:xfrm>
          <a:custGeom>
            <a:avLst/>
            <a:gdLst/>
            <a:ahLst/>
            <a:cxnLst/>
            <a:rect l="l" t="t" r="r" b="b"/>
            <a:pathLst>
              <a:path w="113972" h="54475" extrusionOk="0">
                <a:moveTo>
                  <a:pt x="18431" y="4445"/>
                </a:moveTo>
                <a:cubicBezTo>
                  <a:pt x="13898" y="2936"/>
                  <a:pt x="8529" y="-1785"/>
                  <a:pt x="4553" y="864"/>
                </a:cubicBezTo>
                <a:cubicBezTo>
                  <a:pt x="1529" y="2879"/>
                  <a:pt x="-1599" y="8591"/>
                  <a:pt x="971" y="11161"/>
                </a:cubicBezTo>
                <a:cubicBezTo>
                  <a:pt x="12466" y="22656"/>
                  <a:pt x="32039" y="20955"/>
                  <a:pt x="47979" y="24144"/>
                </a:cubicBezTo>
                <a:cubicBezTo>
                  <a:pt x="55929" y="25735"/>
                  <a:pt x="64902" y="23204"/>
                  <a:pt x="72154" y="26830"/>
                </a:cubicBezTo>
                <a:cubicBezTo>
                  <a:pt x="83900" y="32703"/>
                  <a:pt x="96060" y="39602"/>
                  <a:pt x="103939" y="50109"/>
                </a:cubicBezTo>
                <a:cubicBezTo>
                  <a:pt x="105921" y="52752"/>
                  <a:pt x="112113" y="56310"/>
                  <a:pt x="113341" y="53243"/>
                </a:cubicBezTo>
                <a:cubicBezTo>
                  <a:pt x="116547" y="45235"/>
                  <a:pt x="106455" y="36960"/>
                  <a:pt x="100358" y="30859"/>
                </a:cubicBezTo>
                <a:cubicBezTo>
                  <a:pt x="96577" y="27075"/>
                  <a:pt x="90262" y="26583"/>
                  <a:pt x="86480" y="22801"/>
                </a:cubicBezTo>
                <a:cubicBezTo>
                  <a:pt x="74400" y="10721"/>
                  <a:pt x="53638" y="13069"/>
                  <a:pt x="36786" y="10265"/>
                </a:cubicBezTo>
                <a:cubicBezTo>
                  <a:pt x="29891" y="9118"/>
                  <a:pt x="23631" y="4445"/>
                  <a:pt x="16641" y="4445"/>
                </a:cubicBezTo>
              </a:path>
            </a:pathLst>
          </a:custGeom>
          <a:noFill/>
          <a:ln w="19050" cap="flat" cmpd="sng">
            <a:solidFill>
              <a:schemeClr val="accent4"/>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subTitle" idx="1"/>
          </p:nvPr>
        </p:nvSpPr>
        <p:spPr>
          <a:xfrm>
            <a:off x="5331825" y="45650"/>
            <a:ext cx="3300900" cy="75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1200Z 12 April 2023</a:t>
            </a:r>
            <a:endParaRPr/>
          </a:p>
        </p:txBody>
      </p:sp>
      <p:pic>
        <p:nvPicPr>
          <p:cNvPr id="112" name="Google Shape;112;p15"/>
          <p:cNvPicPr preferRelativeResize="0"/>
          <p:nvPr/>
        </p:nvPicPr>
        <p:blipFill rotWithShape="1">
          <a:blip r:embed="rId3">
            <a:alphaModFix/>
          </a:blip>
          <a:srcRect r="14486" b="58123"/>
          <a:stretch/>
        </p:blipFill>
        <p:spPr>
          <a:xfrm>
            <a:off x="4572000" y="853875"/>
            <a:ext cx="4548300" cy="1668650"/>
          </a:xfrm>
          <a:prstGeom prst="rect">
            <a:avLst/>
          </a:prstGeom>
          <a:noFill/>
          <a:ln>
            <a:noFill/>
          </a:ln>
        </p:spPr>
      </p:pic>
      <p:sp>
        <p:nvSpPr>
          <p:cNvPr id="113" name="Google Shape;113;p15"/>
          <p:cNvSpPr txBox="1">
            <a:spLocks noGrp="1"/>
          </p:cNvSpPr>
          <p:nvPr>
            <p:ph type="subTitle" idx="1"/>
          </p:nvPr>
        </p:nvSpPr>
        <p:spPr>
          <a:xfrm>
            <a:off x="5331825" y="2650075"/>
            <a:ext cx="3300900" cy="75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1747Z 12 April 2023</a:t>
            </a:r>
            <a:endParaRPr/>
          </a:p>
        </p:txBody>
      </p:sp>
      <p:pic>
        <p:nvPicPr>
          <p:cNvPr id="114" name="Google Shape;114;p15"/>
          <p:cNvPicPr preferRelativeResize="0"/>
          <p:nvPr/>
        </p:nvPicPr>
        <p:blipFill rotWithShape="1">
          <a:blip r:embed="rId4">
            <a:alphaModFix/>
          </a:blip>
          <a:srcRect r="11245" b="57853"/>
          <a:stretch/>
        </p:blipFill>
        <p:spPr>
          <a:xfrm>
            <a:off x="4762262" y="3219050"/>
            <a:ext cx="4167774" cy="1482725"/>
          </a:xfrm>
          <a:prstGeom prst="rect">
            <a:avLst/>
          </a:prstGeom>
          <a:noFill/>
          <a:ln>
            <a:noFill/>
          </a:ln>
        </p:spPr>
      </p:pic>
      <p:sp>
        <p:nvSpPr>
          <p:cNvPr id="115" name="Google Shape;115;p15"/>
          <p:cNvSpPr txBox="1"/>
          <p:nvPr/>
        </p:nvSpPr>
        <p:spPr>
          <a:xfrm>
            <a:off x="268600" y="1253525"/>
            <a:ext cx="43035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Lato"/>
                <a:ea typeface="Lato"/>
                <a:cs typeface="Lato"/>
                <a:sym typeface="Lato"/>
              </a:rPr>
              <a:t>Advisory update at 1747Z adjusted the area, particularly the eastward reaching filament using GOES and JPSS imagery and products in the analyses.</a:t>
            </a:r>
            <a:endParaRPr sz="15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The eastward reaching filament was determined to be entirely or primarily SO2.  This was removed in the 1747Z update.</a:t>
            </a:r>
            <a:endParaRPr sz="15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The 12Z forecast was starting to impact flights to SW Alaska and the update before 18Z allowed us to clear that space and concentrate the warning area over the west-central Bering Sea.</a:t>
            </a:r>
            <a:endParaRPr sz="15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437</Words>
  <Application>Microsoft Office PowerPoint</Application>
  <PresentationFormat>On-screen Show (16:9)</PresentationFormat>
  <Paragraphs>27</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Raleway</vt:lpstr>
      <vt:lpstr>Lato</vt:lpstr>
      <vt:lpstr>Arial</vt:lpstr>
      <vt:lpstr>Streamline</vt:lpstr>
      <vt:lpstr>Sheveluch Volcano Event 10-17 April 2023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Sheveluch Volcano Event 10-17 April 2023</dc:title>
  <dc:creator>Nathan.Eckstein</dc:creator>
  <cp:lastModifiedBy>Nathan.Eckstein</cp:lastModifiedBy>
  <cp:revision>1</cp:revision>
  <dcterms:modified xsi:type="dcterms:W3CDTF">2023-04-28T18:15:03Z</dcterms:modified>
</cp:coreProperties>
</file>